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289" r:id="rId34"/>
    <p:sldId id="320" r:id="rId35"/>
    <p:sldId id="321" r:id="rId36"/>
    <p:sldId id="322" r:id="rId3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AEE770-D29B-49BD-9817-5803701D2E1C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610C0BE-06DA-449A-B172-294E427C9F1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961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6094-4EF1-48EA-9F88-AD31794E1F30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3E00-24C3-4CB9-9C3D-52FB98A7F1D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63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89-637E-4C2C-AD23-F1658C4B2985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5F90-A9F2-49D0-9D36-6847FC9A182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075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9B70-3772-4569-926C-0B4D550ACCD2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7FBA-FA69-4E77-8ED9-B5F859DDD2D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175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0B6930-AEB3-4E0D-83E4-CAF9F57274A1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A07D41-C09F-4A14-B1B8-24B61C07094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946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93ED6-E8C0-4B12-AC31-F14FE648A47F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149094-8725-4487-B4CB-A45BEDB7F3F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966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B1D372-5337-442E-A952-D41F0CE1472D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80C64C-8936-4BC3-BD85-4ED0A805514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297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74CD7-EEB4-499C-931A-3C58349AE43E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E60F32-05DE-4E23-8C96-F2632CE9DB8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903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8819-E042-42E5-9981-AF87ABB1BF45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AB96-F248-4CE5-94A7-854ECFD491A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610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8DB683-159C-4F56-B448-0F9AD2180AFA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0E9BE-CEB5-4BAA-A908-0621B0F12EF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466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5097B1-8F08-43AB-B754-3D39C8D83B19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FC2246-AE88-4813-A53D-282815B9759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697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089B05-0645-40BA-BAC4-3F595CA9F512}" type="datetimeFigureOut">
              <a:rPr lang="hr-HR"/>
              <a:pPr>
                <a:defRPr/>
              </a:pPr>
              <a:t>23.1.2012.</a:t>
            </a:fld>
            <a:endParaRPr lang="hr-H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DFC432-0ECD-4E68-9447-5C591D5A593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ff471376(v=vs.85).asp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knol.google.com/k/hlsl-shaders" TargetMode="External"/><Relationship Id="rId2" Type="http://schemas.openxmlformats.org/officeDocument/2006/relationships/hyperlink" Target="http://www.cis.upenn.edu/~suvenkat/700/lectures/2/Lecture2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.microsoft.com/en-us/library/bb509647(v=vs.85).aspx#PS" TargetMode="External"/><Relationship Id="rId5" Type="http://schemas.openxmlformats.org/officeDocument/2006/relationships/hyperlink" Target="http://developer.amd.com/media/gpu_assets/ShaderX2_IntroductionToHLSL.pdf" TargetMode="External"/><Relationship Id="rId4" Type="http://schemas.openxmlformats.org/officeDocument/2006/relationships/hyperlink" Target="http://digitseven.com/shadersintro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xengine.sourceforge.net/pdf/Programmable%20Graphics%20Pipeline%20Architectures.pdf" TargetMode="External"/><Relationship Id="rId2" Type="http://schemas.openxmlformats.org/officeDocument/2006/relationships/hyperlink" Target="http://msdn.microsoft.com/en-us/library/windows/desktop/bb944006(v=vs.85)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atware.com/lbstudio/web/hlsl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md.com/media/gpu_assets/FixedFuncShader.pdf" TargetMode="External"/><Relationship Id="rId2" Type="http://schemas.openxmlformats.org/officeDocument/2006/relationships/hyperlink" Target="http://www.toymaker.info/Games/html/effects_fil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veloper.amd.com/documentation/articles/pages/7112007172.aspx" TargetMode="External"/><Relationship Id="rId4" Type="http://schemas.openxmlformats.org/officeDocument/2006/relationships/hyperlink" Target="http://www.flipcode.com/archives/Geometry_Skinning_Blending_and_Vertex_Lighting-Using_Programmable_Vertex_Shaders_and_DirectX_80.s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471376(v=vs.85).aspx" TargetMode="External"/><Relationship Id="rId2" Type="http://schemas.openxmlformats.org/officeDocument/2006/relationships/hyperlink" Target="http://developer.download.nvidia.com/shaderlibrary/webpages/shader_librar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hr-HR" sz="2000" dirty="0" smtClean="0"/>
              <a:t>SVEUČILIŠTE U ZAGREBU</a:t>
            </a:r>
            <a:br>
              <a:rPr lang="hr-HR" sz="2000" dirty="0" smtClean="0"/>
            </a:br>
            <a:r>
              <a:rPr lang="hr-HR" sz="2000" dirty="0" smtClean="0"/>
              <a:t>FAKULTET ORGANIZACIJE I INFORMATIKE</a:t>
            </a:r>
            <a:br>
              <a:rPr lang="hr-HR" sz="2000" dirty="0" smtClean="0"/>
            </a:br>
            <a:r>
              <a:rPr lang="hr-HR" sz="2000" dirty="0" smtClean="0"/>
              <a:t>VARAŽDIN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3238"/>
            <a:ext cx="9144000" cy="5084762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  <a:buFont typeface="Arial" charset="0"/>
              <a:buNone/>
            </a:pPr>
            <a:r>
              <a:rPr lang="hr-HR" sz="2400" dirty="0" smtClean="0"/>
              <a:t>Seminarski rad iz kolegija:</a:t>
            </a:r>
          </a:p>
          <a:p>
            <a:pPr marR="0" algn="ctr">
              <a:lnSpc>
                <a:spcPct val="90000"/>
              </a:lnSpc>
              <a:buFont typeface="Arial" charset="0"/>
              <a:buNone/>
            </a:pPr>
            <a:r>
              <a:rPr lang="hr-HR" sz="2400" dirty="0" smtClean="0"/>
              <a:t>Računalna Grafika</a:t>
            </a:r>
          </a:p>
          <a:p>
            <a:pPr marR="0" algn="ctr">
              <a:lnSpc>
                <a:spcPct val="90000"/>
              </a:lnSpc>
              <a:buFont typeface="Arial" charset="0"/>
              <a:buNone/>
            </a:pPr>
            <a:endParaRPr lang="hr-HR" sz="2400" dirty="0" smtClean="0"/>
          </a:p>
          <a:p>
            <a:pPr marR="0" algn="ctr">
              <a:lnSpc>
                <a:spcPct val="90000"/>
              </a:lnSpc>
              <a:buFont typeface="Arial" charset="0"/>
              <a:buNone/>
            </a:pPr>
            <a:r>
              <a:rPr lang="hr-HR" sz="2400" dirty="0" smtClean="0"/>
              <a:t>Tema:</a:t>
            </a:r>
          </a:p>
          <a:p>
            <a:pPr marR="0" algn="ctr">
              <a:lnSpc>
                <a:spcPct val="90000"/>
              </a:lnSpc>
            </a:pPr>
            <a:r>
              <a:rPr lang="hr-HR" sz="2400" dirty="0"/>
              <a:t>HLSL (</a:t>
            </a:r>
            <a:r>
              <a:rPr lang="hr-HR" sz="2400" dirty="0" err="1"/>
              <a:t>High</a:t>
            </a:r>
            <a:r>
              <a:rPr lang="hr-HR" sz="2400" dirty="0"/>
              <a:t> </a:t>
            </a:r>
            <a:r>
              <a:rPr lang="hr-HR" sz="2400" dirty="0" err="1"/>
              <a:t>Level</a:t>
            </a:r>
            <a:r>
              <a:rPr lang="hr-HR" sz="2400" dirty="0"/>
              <a:t> </a:t>
            </a:r>
            <a:r>
              <a:rPr lang="hr-HR" sz="2400" dirty="0" err="1"/>
              <a:t>Shading</a:t>
            </a:r>
            <a:r>
              <a:rPr lang="hr-HR" sz="2400" dirty="0"/>
              <a:t> </a:t>
            </a:r>
            <a:r>
              <a:rPr lang="hr-HR" sz="2400" dirty="0" err="1"/>
              <a:t>Language</a:t>
            </a:r>
            <a:r>
              <a:rPr lang="hr-HR" sz="2400" dirty="0"/>
              <a:t>)</a:t>
            </a:r>
            <a:endParaRPr lang="hr-HR" sz="2400" dirty="0" smtClean="0"/>
          </a:p>
          <a:p>
            <a:pPr marR="0">
              <a:lnSpc>
                <a:spcPct val="90000"/>
              </a:lnSpc>
              <a:buFont typeface="Arial" charset="0"/>
              <a:buNone/>
            </a:pPr>
            <a:endParaRPr lang="hr-HR" sz="2400" dirty="0" smtClean="0"/>
          </a:p>
          <a:p>
            <a:pPr marR="0">
              <a:lnSpc>
                <a:spcPct val="90000"/>
              </a:lnSpc>
              <a:buFont typeface="Arial" charset="0"/>
              <a:buNone/>
            </a:pPr>
            <a:endParaRPr lang="hr-HR" sz="2400" dirty="0" smtClean="0"/>
          </a:p>
          <a:p>
            <a:pPr marR="0">
              <a:lnSpc>
                <a:spcPct val="90000"/>
              </a:lnSpc>
            </a:pPr>
            <a:r>
              <a:rPr lang="hr-HR" sz="2800" dirty="0" smtClean="0"/>
              <a:t>Bernard </a:t>
            </a:r>
            <a:r>
              <a:rPr lang="hr-HR" sz="2800" dirty="0" err="1" smtClean="0"/>
              <a:t>Brček</a:t>
            </a:r>
            <a:r>
              <a:rPr lang="hr-HR" sz="2800" dirty="0" smtClean="0"/>
              <a:t> Bedeković,</a:t>
            </a:r>
            <a:r>
              <a:rPr lang="hr-HR" sz="2800" dirty="0"/>
              <a:t> </a:t>
            </a:r>
            <a:endParaRPr lang="hr-HR" sz="2800" dirty="0" smtClean="0"/>
          </a:p>
          <a:p>
            <a:pPr marR="0">
              <a:lnSpc>
                <a:spcPct val="90000"/>
              </a:lnSpc>
            </a:pPr>
            <a:r>
              <a:rPr lang="hr-HR" sz="2800" dirty="0" smtClean="0"/>
              <a:t>39587/10-R </a:t>
            </a:r>
          </a:p>
          <a:p>
            <a:pPr marR="0">
              <a:lnSpc>
                <a:spcPct val="90000"/>
              </a:lnSpc>
              <a:buFont typeface="Arial" charset="0"/>
              <a:buNone/>
            </a:pPr>
            <a:r>
              <a:rPr lang="hr-HR" sz="2800" dirty="0" smtClean="0"/>
              <a:t> </a:t>
            </a:r>
          </a:p>
          <a:p>
            <a:pPr marR="0" algn="l">
              <a:lnSpc>
                <a:spcPct val="90000"/>
              </a:lnSpc>
              <a:buFont typeface="Arial" charset="0"/>
              <a:buNone/>
            </a:pPr>
            <a:r>
              <a:rPr lang="hr-HR" sz="2800" dirty="0" smtClean="0"/>
              <a:t>U Varaždinu, </a:t>
            </a:r>
            <a:r>
              <a:rPr lang="hr-HR" sz="2800" dirty="0"/>
              <a:t>2</a:t>
            </a:r>
            <a:r>
              <a:rPr lang="hr-HR" sz="2800" dirty="0" smtClean="0"/>
              <a:t>3.1.2012.</a:t>
            </a:r>
          </a:p>
          <a:p>
            <a:pPr marR="0">
              <a:lnSpc>
                <a:spcPct val="90000"/>
              </a:lnSpc>
              <a:buFont typeface="Arial" charset="0"/>
              <a:buNone/>
            </a:pPr>
            <a:endParaRPr lang="hr-HR" dirty="0" smtClean="0"/>
          </a:p>
          <a:p>
            <a:pPr marR="0">
              <a:lnSpc>
                <a:spcPct val="90000"/>
              </a:lnSpc>
              <a:buFont typeface="Arial" charset="0"/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(8/9)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6" y="2492896"/>
            <a:ext cx="787513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5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Fixed</a:t>
            </a:r>
            <a:r>
              <a:rPr lang="hr-HR" dirty="0"/>
              <a:t>-</a:t>
            </a:r>
            <a:r>
              <a:rPr lang="hr-HR" dirty="0" err="1"/>
              <a:t>function</a:t>
            </a:r>
            <a:r>
              <a:rPr lang="hr-HR" dirty="0"/>
              <a:t> </a:t>
            </a:r>
            <a:r>
              <a:rPr lang="hr-HR" dirty="0" err="1"/>
              <a:t>pipeine</a:t>
            </a:r>
            <a:r>
              <a:rPr lang="hr-HR" dirty="0"/>
              <a:t> VS. </a:t>
            </a:r>
            <a:r>
              <a:rPr lang="hr-HR" dirty="0" err="1"/>
              <a:t>Programmable</a:t>
            </a:r>
            <a:r>
              <a:rPr lang="hr-HR" dirty="0"/>
              <a:t> </a:t>
            </a:r>
            <a:r>
              <a:rPr lang="hr-HR" dirty="0" err="1" smtClean="0"/>
              <a:t>pipeline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(9/9)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92896"/>
            <a:ext cx="7200801" cy="415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67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Shader</a:t>
            </a:r>
            <a:endParaRPr lang="hr-HR" dirty="0"/>
          </a:p>
          <a:p>
            <a:pPr lvl="1"/>
            <a:r>
              <a:rPr lang="vi-VN" dirty="0" smtClean="0"/>
              <a:t>mali </a:t>
            </a:r>
            <a:r>
              <a:rPr lang="vi-VN" dirty="0"/>
              <a:t>računalni program koji služi </a:t>
            </a:r>
            <a:r>
              <a:rPr lang="hr-HR" dirty="0" smtClean="0"/>
              <a:t>za </a:t>
            </a:r>
            <a:r>
              <a:rPr lang="vi-VN" dirty="0" smtClean="0"/>
              <a:t>programiranje </a:t>
            </a:r>
            <a:r>
              <a:rPr lang="vi-VN" dirty="0"/>
              <a:t>programibilnog grafičkog </a:t>
            </a:r>
            <a:r>
              <a:rPr lang="vi-VN" dirty="0" smtClean="0"/>
              <a:t>cjevovoda</a:t>
            </a:r>
            <a:endParaRPr lang="hr-HR" dirty="0" smtClean="0"/>
          </a:p>
          <a:p>
            <a:pPr lvl="1"/>
            <a:r>
              <a:rPr lang="hr-HR" dirty="0" smtClean="0"/>
              <a:t>O</a:t>
            </a:r>
            <a:r>
              <a:rPr lang="vi-VN" dirty="0" smtClean="0"/>
              <a:t>dređuje </a:t>
            </a:r>
            <a:r>
              <a:rPr lang="vi-VN" dirty="0"/>
              <a:t>kako su 3D objekti iscrtani na ekran i na koji način svijetla utječu na </a:t>
            </a:r>
            <a:r>
              <a:rPr lang="vi-VN" dirty="0" smtClean="0"/>
              <a:t>objekte</a:t>
            </a:r>
            <a:endParaRPr lang="hr-HR" dirty="0" smtClean="0"/>
          </a:p>
          <a:p>
            <a:r>
              <a:rPr lang="hr-HR" dirty="0" smtClean="0"/>
              <a:t>Postojeći jezici:</a:t>
            </a:r>
          </a:p>
          <a:p>
            <a:pPr lvl="1"/>
            <a:r>
              <a:rPr lang="hr-HR" dirty="0" err="1" smtClean="0"/>
              <a:t>Stanford</a:t>
            </a:r>
            <a:r>
              <a:rPr lang="hr-HR" dirty="0" smtClean="0"/>
              <a:t> </a:t>
            </a:r>
            <a:r>
              <a:rPr lang="hr-HR" dirty="0" err="1" smtClean="0"/>
              <a:t>real</a:t>
            </a:r>
            <a:r>
              <a:rPr lang="hr-HR" dirty="0" smtClean="0"/>
              <a:t>-time </a:t>
            </a:r>
            <a:r>
              <a:rPr lang="hr-HR" dirty="0" err="1" smtClean="0"/>
              <a:t>shading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</a:p>
          <a:p>
            <a:pPr lvl="1"/>
            <a:r>
              <a:rPr lang="hr-HR" dirty="0" smtClean="0"/>
              <a:t>HLSL - </a:t>
            </a:r>
            <a:r>
              <a:rPr lang="hr-HR" dirty="0" err="1" smtClean="0"/>
              <a:t>DirectX</a:t>
            </a:r>
            <a:endParaRPr lang="hr-HR" dirty="0" smtClean="0"/>
          </a:p>
          <a:p>
            <a:pPr lvl="1"/>
            <a:r>
              <a:rPr lang="hr-HR" dirty="0" smtClean="0"/>
              <a:t>GLSL – </a:t>
            </a:r>
            <a:r>
              <a:rPr lang="hr-HR" dirty="0" err="1" smtClean="0"/>
              <a:t>OpenGL</a:t>
            </a:r>
            <a:endParaRPr lang="hr-HR" dirty="0" smtClean="0"/>
          </a:p>
          <a:p>
            <a:pPr lvl="1"/>
            <a:r>
              <a:rPr lang="hr-HR" dirty="0" smtClean="0"/>
              <a:t>Cg – NVIDIA (</a:t>
            </a:r>
            <a:r>
              <a:rPr lang="hr-HR" dirty="0" err="1" smtClean="0"/>
              <a:t>DirectX</a:t>
            </a:r>
            <a:r>
              <a:rPr lang="hr-HR" dirty="0" smtClean="0"/>
              <a:t> i </a:t>
            </a:r>
            <a:r>
              <a:rPr lang="hr-HR" dirty="0" err="1" smtClean="0"/>
              <a:t>OpenGL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HLSL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866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Geometry</a:t>
            </a:r>
            <a:r>
              <a:rPr lang="hr-HR" dirty="0"/>
              <a:t> </a:t>
            </a:r>
            <a:r>
              <a:rPr lang="hr-HR" dirty="0" err="1" smtClean="0"/>
              <a:t>shader</a:t>
            </a:r>
            <a:endParaRPr lang="hr-HR" dirty="0" smtClean="0"/>
          </a:p>
          <a:p>
            <a:pPr lvl="1"/>
            <a:r>
              <a:rPr lang="hr-HR" dirty="0" smtClean="0"/>
              <a:t>kreiranje nove geometrije</a:t>
            </a:r>
            <a:endParaRPr lang="hr-HR" dirty="0"/>
          </a:p>
          <a:p>
            <a:r>
              <a:rPr lang="hr-HR" dirty="0" err="1"/>
              <a:t>Vertex</a:t>
            </a:r>
            <a:r>
              <a:rPr lang="hr-HR" dirty="0"/>
              <a:t> </a:t>
            </a:r>
            <a:r>
              <a:rPr lang="hr-HR" dirty="0" err="1"/>
              <a:t>shader</a:t>
            </a:r>
            <a:r>
              <a:rPr lang="hr-HR" dirty="0"/>
              <a:t> </a:t>
            </a:r>
          </a:p>
          <a:p>
            <a:pPr lvl="1"/>
            <a:r>
              <a:rPr lang="hr-HR" dirty="0" smtClean="0"/>
              <a:t>transformacija </a:t>
            </a:r>
            <a:r>
              <a:rPr lang="hr-HR" dirty="0" err="1" smtClean="0"/>
              <a:t>verteksa</a:t>
            </a:r>
            <a:r>
              <a:rPr lang="hr-HR" dirty="0" smtClean="0"/>
              <a:t> </a:t>
            </a:r>
            <a:r>
              <a:rPr lang="hr-HR" dirty="0"/>
              <a:t>3D </a:t>
            </a:r>
            <a:r>
              <a:rPr lang="hr-HR" dirty="0" smtClean="0"/>
              <a:t>objekta</a:t>
            </a:r>
          </a:p>
          <a:p>
            <a:pPr lvl="1"/>
            <a:r>
              <a:rPr lang="hr-HR" dirty="0" smtClean="0"/>
              <a:t>kalkulacija </a:t>
            </a:r>
            <a:r>
              <a:rPr lang="hr-HR" dirty="0"/>
              <a:t>svijetla</a:t>
            </a:r>
          </a:p>
          <a:p>
            <a:r>
              <a:rPr lang="hr-HR" dirty="0" err="1"/>
              <a:t>Pixel</a:t>
            </a:r>
            <a:r>
              <a:rPr lang="hr-HR" dirty="0"/>
              <a:t> </a:t>
            </a:r>
            <a:r>
              <a:rPr lang="hr-HR" dirty="0" err="1" smtClean="0"/>
              <a:t>shader</a:t>
            </a:r>
            <a:endParaRPr lang="hr-HR" dirty="0" smtClean="0"/>
          </a:p>
          <a:p>
            <a:pPr lvl="1"/>
            <a:r>
              <a:rPr lang="hr-HR" dirty="0" smtClean="0"/>
              <a:t>izračunavanje boje </a:t>
            </a:r>
            <a:r>
              <a:rPr lang="hr-HR" dirty="0" err="1"/>
              <a:t>piksela</a:t>
            </a:r>
            <a:r>
              <a:rPr lang="hr-HR" dirty="0"/>
              <a:t> na ekranu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09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Geometry</a:t>
            </a:r>
            <a:r>
              <a:rPr lang="hr-HR" dirty="0"/>
              <a:t> </a:t>
            </a:r>
            <a:r>
              <a:rPr lang="hr-HR" dirty="0" err="1" smtClean="0"/>
              <a:t>shader</a:t>
            </a:r>
            <a:r>
              <a:rPr lang="hr-HR" dirty="0" smtClean="0"/>
              <a:t> (1/2)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7" y="1700808"/>
            <a:ext cx="747215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20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Primjene</a:t>
            </a:r>
          </a:p>
          <a:p>
            <a:pPr lvl="1"/>
            <a:r>
              <a:rPr lang="pt-BR" dirty="0"/>
              <a:t>Generiranje trave na terenu</a:t>
            </a:r>
          </a:p>
          <a:p>
            <a:pPr lvl="1"/>
            <a:r>
              <a:rPr lang="pt-BR" dirty="0"/>
              <a:t>Slapovi</a:t>
            </a:r>
          </a:p>
          <a:p>
            <a:pPr lvl="1"/>
            <a:r>
              <a:rPr lang="pt-BR" dirty="0"/>
              <a:t>Krzno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Geometry</a:t>
            </a:r>
            <a:r>
              <a:rPr lang="hr-HR" dirty="0"/>
              <a:t> </a:t>
            </a:r>
            <a:r>
              <a:rPr lang="hr-HR" dirty="0" err="1"/>
              <a:t>shader</a:t>
            </a:r>
            <a:r>
              <a:rPr lang="hr-HR" dirty="0"/>
              <a:t> </a:t>
            </a:r>
            <a:r>
              <a:rPr lang="hr-HR" dirty="0" smtClean="0"/>
              <a:t>(2/2</a:t>
            </a:r>
            <a:r>
              <a:rPr lang="hr-HR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3500436"/>
            <a:ext cx="4230676" cy="3168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9" y="3500436"/>
            <a:ext cx="3728993" cy="323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22" y="1268760"/>
            <a:ext cx="3183710" cy="20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2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Arhitektura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Vertex</a:t>
            </a:r>
            <a:r>
              <a:rPr lang="hr-HR" dirty="0" smtClean="0"/>
              <a:t> </a:t>
            </a:r>
            <a:r>
              <a:rPr lang="hr-HR" dirty="0" err="1"/>
              <a:t>shader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0599"/>
            <a:ext cx="7584623" cy="383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2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Verzije</a:t>
            </a:r>
            <a:endParaRPr lang="hr-H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3464"/>
            <a:ext cx="7379552" cy="413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2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World </a:t>
            </a:r>
            <a:r>
              <a:rPr lang="hr-HR" dirty="0" err="1"/>
              <a:t>View</a:t>
            </a:r>
            <a:r>
              <a:rPr lang="hr-HR" dirty="0"/>
              <a:t> </a:t>
            </a:r>
            <a:r>
              <a:rPr lang="hr-HR" dirty="0" err="1" smtClean="0"/>
              <a:t>Projection</a:t>
            </a:r>
            <a:r>
              <a:rPr lang="hr-HR" dirty="0" smtClean="0"/>
              <a:t> transformacija</a:t>
            </a:r>
          </a:p>
          <a:p>
            <a:r>
              <a:rPr lang="hr-HR" dirty="0" smtClean="0"/>
              <a:t>World</a:t>
            </a:r>
          </a:p>
          <a:p>
            <a:pPr lvl="1"/>
            <a:r>
              <a:rPr lang="hr-HR" dirty="0" smtClean="0"/>
              <a:t>transformira </a:t>
            </a:r>
            <a:r>
              <a:rPr lang="hr-HR" dirty="0"/>
              <a:t>3D objekt sa inicijalne pozicije na poziciju koja je definirana translacijom, rotacijom i skalom</a:t>
            </a:r>
          </a:p>
          <a:p>
            <a:r>
              <a:rPr lang="hr-HR" dirty="0" err="1" smtClean="0"/>
              <a:t>View</a:t>
            </a:r>
            <a:endParaRPr lang="hr-HR" dirty="0" smtClean="0"/>
          </a:p>
          <a:p>
            <a:pPr lvl="1"/>
            <a:r>
              <a:rPr lang="hr-HR" dirty="0" smtClean="0"/>
              <a:t>transformira </a:t>
            </a:r>
            <a:r>
              <a:rPr lang="hr-HR" dirty="0" err="1"/>
              <a:t>vertekse</a:t>
            </a:r>
            <a:r>
              <a:rPr lang="hr-HR" dirty="0"/>
              <a:t> na  poziciju koja je relativna u odnosu na poziciju kamere</a:t>
            </a:r>
          </a:p>
          <a:p>
            <a:r>
              <a:rPr lang="hr-HR" dirty="0" err="1" smtClean="0"/>
              <a:t>Projection</a:t>
            </a:r>
            <a:endParaRPr lang="hr-HR" dirty="0" smtClean="0"/>
          </a:p>
          <a:p>
            <a:pPr lvl="1"/>
            <a:r>
              <a:rPr lang="hr-HR" dirty="0" smtClean="0"/>
              <a:t>perspektivna </a:t>
            </a:r>
            <a:r>
              <a:rPr lang="hr-HR" dirty="0"/>
              <a:t>ili </a:t>
            </a:r>
            <a:r>
              <a:rPr lang="hr-HR" dirty="0" err="1"/>
              <a:t>ortogonalna</a:t>
            </a:r>
            <a:r>
              <a:rPr lang="hr-HR" dirty="0"/>
              <a:t> projekcija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Glavna funkcija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230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Skinning – tehnika koja se koristi za animiranje 3D </a:t>
            </a:r>
            <a:r>
              <a:rPr lang="fi-FI" dirty="0" smtClean="0"/>
              <a:t>likova</a:t>
            </a:r>
            <a:endParaRPr lang="hr-HR" dirty="0" smtClean="0"/>
          </a:p>
          <a:p>
            <a:r>
              <a:rPr lang="hr-HR" dirty="0" err="1" smtClean="0"/>
              <a:t>Vertex</a:t>
            </a:r>
            <a:r>
              <a:rPr lang="hr-HR" dirty="0" smtClean="0"/>
              <a:t> </a:t>
            </a:r>
            <a:r>
              <a:rPr lang="hr-HR" dirty="0" err="1" smtClean="0"/>
              <a:t>blending</a:t>
            </a:r>
            <a:endParaRPr lang="hr-HR" dirty="0" smtClean="0"/>
          </a:p>
          <a:p>
            <a:r>
              <a:rPr lang="hr-HR" dirty="0"/>
              <a:t>Izračunavanje micanja biljaka pod utjecajem vjetra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Primjene (1/2)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4876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>
            <a:normAutofit/>
          </a:bodyPr>
          <a:lstStyle/>
          <a:p>
            <a:pPr marL="566928" indent="-457200" fontAlgn="auto">
              <a:spcAft>
                <a:spcPts val="0"/>
              </a:spcAft>
              <a:defRPr/>
            </a:pPr>
            <a:r>
              <a:rPr lang="hr-HR" dirty="0" smtClean="0"/>
              <a:t>Uvod</a:t>
            </a:r>
          </a:p>
          <a:p>
            <a:pPr marL="594804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smtClean="0"/>
              <a:t>HLSL</a:t>
            </a:r>
          </a:p>
          <a:p>
            <a:pPr marL="594804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smtClean="0"/>
              <a:t>Vrste</a:t>
            </a:r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err="1" smtClean="0"/>
              <a:t>Geometry</a:t>
            </a:r>
            <a:r>
              <a:rPr lang="hr-HR" dirty="0" smtClean="0"/>
              <a:t> </a:t>
            </a:r>
            <a:r>
              <a:rPr lang="hr-HR" dirty="0" err="1" smtClean="0"/>
              <a:t>shader</a:t>
            </a:r>
            <a:endParaRPr lang="hr-HR" dirty="0" smtClean="0"/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err="1" smtClean="0"/>
              <a:t>Vertex</a:t>
            </a:r>
            <a:r>
              <a:rPr lang="hr-HR" dirty="0" smtClean="0"/>
              <a:t> </a:t>
            </a:r>
            <a:r>
              <a:rPr lang="hr-HR" dirty="0" err="1" smtClean="0"/>
              <a:t>shader</a:t>
            </a:r>
            <a:endParaRPr lang="hr-HR" dirty="0" smtClean="0"/>
          </a:p>
          <a:p>
            <a:pPr marL="850392" lvl="1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err="1" smtClean="0"/>
              <a:t>Pixel</a:t>
            </a:r>
            <a:r>
              <a:rPr lang="hr-HR" dirty="0" smtClean="0"/>
              <a:t> </a:t>
            </a:r>
            <a:r>
              <a:rPr lang="hr-HR" dirty="0" err="1" smtClean="0"/>
              <a:t>shader</a:t>
            </a:r>
            <a:endParaRPr lang="hr-HR" dirty="0" smtClean="0"/>
          </a:p>
          <a:p>
            <a:pPr marL="594804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smtClean="0"/>
              <a:t>Verzije</a:t>
            </a:r>
          </a:p>
          <a:p>
            <a:pPr marL="594804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smtClean="0"/>
              <a:t>Struktura</a:t>
            </a:r>
          </a:p>
          <a:p>
            <a:pPr marL="594804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smtClean="0"/>
              <a:t>Semantika</a:t>
            </a:r>
          </a:p>
          <a:p>
            <a:pPr marL="594804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/>
              <a:t>F</a:t>
            </a:r>
            <a:r>
              <a:rPr lang="hr-HR" dirty="0" smtClean="0"/>
              <a:t>unkcije</a:t>
            </a:r>
          </a:p>
          <a:p>
            <a:pPr marL="594804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hr-HR" dirty="0" smtClean="0"/>
              <a:t>Literatura</a:t>
            </a:r>
          </a:p>
          <a:p>
            <a:pPr marL="393192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hr-HR" dirty="0" smtClean="0"/>
          </a:p>
          <a:p>
            <a:pPr marL="393192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hr-HR" dirty="0" smtClean="0"/>
          </a:p>
          <a:p>
            <a:pPr marL="393192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hr-HR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SADRŽAJ: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048000" cy="228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Primjene (2/2)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Nakon verteks </a:t>
            </a:r>
            <a:r>
              <a:rPr lang="vi-VN" dirty="0" smtClean="0"/>
              <a:t>shader</a:t>
            </a:r>
            <a:r>
              <a:rPr lang="hr-HR" dirty="0" smtClean="0"/>
              <a:t>-a</a:t>
            </a:r>
            <a:r>
              <a:rPr lang="vi-VN" dirty="0" smtClean="0"/>
              <a:t> </a:t>
            </a:r>
            <a:r>
              <a:rPr lang="vi-VN" dirty="0"/>
              <a:t>sa verteksima se događaju </a:t>
            </a:r>
            <a:r>
              <a:rPr lang="vi-VN" dirty="0" smtClean="0"/>
              <a:t>slijedeće </a:t>
            </a:r>
            <a:r>
              <a:rPr lang="vi-VN" dirty="0"/>
              <a:t>operacije:</a:t>
            </a:r>
          </a:p>
          <a:p>
            <a:r>
              <a:rPr lang="vi-VN" dirty="0"/>
              <a:t>    </a:t>
            </a:r>
            <a:r>
              <a:rPr lang="vi-VN" dirty="0" smtClean="0"/>
              <a:t>Clipping</a:t>
            </a:r>
            <a:endParaRPr lang="vi-VN" dirty="0"/>
          </a:p>
          <a:p>
            <a:r>
              <a:rPr lang="vi-VN" dirty="0"/>
              <a:t>    Backface </a:t>
            </a:r>
            <a:r>
              <a:rPr lang="vi-VN" dirty="0" smtClean="0"/>
              <a:t>cull</a:t>
            </a:r>
            <a:endParaRPr lang="vi-VN" dirty="0"/>
          </a:p>
          <a:p>
            <a:r>
              <a:rPr lang="vi-VN" dirty="0"/>
              <a:t>    Perspective division (Homogenous divide</a:t>
            </a:r>
            <a:r>
              <a:rPr lang="vi-VN" dirty="0" smtClean="0"/>
              <a:t>)</a:t>
            </a:r>
            <a:endParaRPr lang="vi-VN" dirty="0"/>
          </a:p>
          <a:p>
            <a:r>
              <a:rPr lang="vi-VN" dirty="0"/>
              <a:t>    Viewport </a:t>
            </a:r>
            <a:r>
              <a:rPr lang="vi-VN" dirty="0" smtClean="0"/>
              <a:t>transform</a:t>
            </a:r>
            <a:endParaRPr lang="vi-VN" dirty="0"/>
          </a:p>
          <a:p>
            <a:r>
              <a:rPr lang="vi-VN" dirty="0"/>
              <a:t>    </a:t>
            </a:r>
            <a:r>
              <a:rPr lang="vi-VN" dirty="0" smtClean="0"/>
              <a:t>Rasterizer</a:t>
            </a:r>
            <a:endParaRPr lang="vi-VN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426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Piksel</a:t>
            </a:r>
            <a:r>
              <a:rPr lang="hr-HR" dirty="0"/>
              <a:t> </a:t>
            </a:r>
            <a:r>
              <a:rPr lang="hr-HR" dirty="0" err="1"/>
              <a:t>shader</a:t>
            </a:r>
            <a:endParaRPr lang="hr-H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9479"/>
            <a:ext cx="7217253" cy="46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Jednostavno </a:t>
            </a:r>
            <a:r>
              <a:rPr lang="hr-HR" dirty="0" err="1"/>
              <a:t>teksturiranje</a:t>
            </a:r>
            <a:endParaRPr lang="hr-HR" dirty="0"/>
          </a:p>
          <a:p>
            <a:r>
              <a:rPr lang="hr-HR" dirty="0" err="1"/>
              <a:t>Cell</a:t>
            </a:r>
            <a:r>
              <a:rPr lang="hr-HR" dirty="0"/>
              <a:t> </a:t>
            </a:r>
            <a:r>
              <a:rPr lang="hr-HR" dirty="0" err="1"/>
              <a:t>shading</a:t>
            </a:r>
            <a:endParaRPr lang="hr-HR" dirty="0"/>
          </a:p>
          <a:p>
            <a:r>
              <a:rPr lang="hr-HR" dirty="0" err="1"/>
              <a:t>Normal</a:t>
            </a:r>
            <a:r>
              <a:rPr lang="hr-HR" dirty="0"/>
              <a:t> </a:t>
            </a:r>
            <a:r>
              <a:rPr lang="hr-HR" dirty="0" err="1"/>
              <a:t>mapping</a:t>
            </a:r>
            <a:endParaRPr lang="hr-HR" dirty="0"/>
          </a:p>
          <a:p>
            <a:r>
              <a:rPr lang="hr-HR" dirty="0"/>
              <a:t>Čestice</a:t>
            </a:r>
          </a:p>
          <a:p>
            <a:r>
              <a:rPr lang="hr-HR" dirty="0" err="1"/>
              <a:t>Alpha</a:t>
            </a:r>
            <a:r>
              <a:rPr lang="hr-HR" dirty="0"/>
              <a:t> </a:t>
            </a:r>
            <a:r>
              <a:rPr lang="hr-HR" dirty="0" err="1"/>
              <a:t>blending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4032448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4197383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42" y="404664"/>
            <a:ext cx="318249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9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2800" dirty="0" err="1"/>
              <a:t>DirectX</a:t>
            </a:r>
            <a:r>
              <a:rPr lang="hr-HR" sz="2800" dirty="0"/>
              <a:t> 8</a:t>
            </a:r>
          </a:p>
          <a:p>
            <a:pPr lvl="1"/>
            <a:r>
              <a:rPr lang="hr-HR" sz="2400" dirty="0" err="1"/>
              <a:t>Shader</a:t>
            </a:r>
            <a:r>
              <a:rPr lang="hr-HR" sz="2400" dirty="0"/>
              <a:t> Model  1 – jezik sličan asembleru</a:t>
            </a:r>
          </a:p>
          <a:p>
            <a:pPr lvl="0"/>
            <a:r>
              <a:rPr lang="hr-HR" sz="2800" dirty="0" err="1"/>
              <a:t>DirectX</a:t>
            </a:r>
            <a:r>
              <a:rPr lang="hr-HR" sz="2800" dirty="0"/>
              <a:t> 9</a:t>
            </a:r>
          </a:p>
          <a:p>
            <a:pPr lvl="1"/>
            <a:r>
              <a:rPr lang="hr-HR" sz="2400" dirty="0" err="1"/>
              <a:t>Shader</a:t>
            </a:r>
            <a:r>
              <a:rPr lang="hr-HR" sz="2400" dirty="0"/>
              <a:t> Model 2</a:t>
            </a:r>
          </a:p>
          <a:p>
            <a:pPr lvl="1"/>
            <a:r>
              <a:rPr lang="hr-HR" sz="2400" dirty="0" err="1"/>
              <a:t>Shader</a:t>
            </a:r>
            <a:r>
              <a:rPr lang="hr-HR" sz="2400" dirty="0"/>
              <a:t> model 3</a:t>
            </a:r>
          </a:p>
          <a:p>
            <a:pPr lvl="0"/>
            <a:r>
              <a:rPr lang="hr-HR" sz="2800" dirty="0" err="1"/>
              <a:t>DirectX</a:t>
            </a:r>
            <a:r>
              <a:rPr lang="hr-HR" sz="2800" dirty="0"/>
              <a:t> 10</a:t>
            </a:r>
          </a:p>
          <a:p>
            <a:pPr lvl="1"/>
            <a:r>
              <a:rPr lang="hr-HR" sz="2400" dirty="0" err="1"/>
              <a:t>Shader</a:t>
            </a:r>
            <a:r>
              <a:rPr lang="hr-HR" sz="2400" dirty="0"/>
              <a:t> Model 4</a:t>
            </a:r>
          </a:p>
          <a:p>
            <a:pPr lvl="0"/>
            <a:r>
              <a:rPr lang="hr-HR" sz="2800" dirty="0" err="1"/>
              <a:t>DirectX</a:t>
            </a:r>
            <a:r>
              <a:rPr lang="hr-HR" sz="2800" dirty="0"/>
              <a:t> 11</a:t>
            </a:r>
          </a:p>
          <a:p>
            <a:pPr lvl="1"/>
            <a:r>
              <a:rPr lang="hr-HR" sz="2400" dirty="0" err="1"/>
              <a:t>Shader</a:t>
            </a:r>
            <a:r>
              <a:rPr lang="hr-HR" sz="2400" dirty="0"/>
              <a:t> Model 5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Verzije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449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Kod</a:t>
            </a:r>
            <a:r>
              <a:rPr lang="it-IT" dirty="0"/>
              <a:t> se </a:t>
            </a:r>
            <a:r>
              <a:rPr lang="it-IT" dirty="0" err="1" smtClean="0"/>
              <a:t>nalazi</a:t>
            </a:r>
            <a:r>
              <a:rPr lang="it-IT" dirty="0" smtClean="0"/>
              <a:t> </a:t>
            </a:r>
            <a:r>
              <a:rPr lang="it-IT" dirty="0" err="1"/>
              <a:t>unutar</a:t>
            </a:r>
            <a:r>
              <a:rPr lang="it-IT" dirty="0"/>
              <a:t> .</a:t>
            </a:r>
            <a:r>
              <a:rPr lang="it-IT" dirty="0" err="1"/>
              <a:t>fx</a:t>
            </a:r>
            <a:r>
              <a:rPr lang="it-IT" dirty="0"/>
              <a:t> </a:t>
            </a:r>
            <a:r>
              <a:rPr lang="it-IT" dirty="0" err="1" smtClean="0"/>
              <a:t>datoteke</a:t>
            </a:r>
            <a:endParaRPr lang="hr-HR" dirty="0" smtClean="0"/>
          </a:p>
          <a:p>
            <a:r>
              <a:rPr lang="hr-HR" dirty="0" smtClean="0"/>
              <a:t>Datoteka se sastoji od slijedećih dijelova</a:t>
            </a:r>
          </a:p>
          <a:p>
            <a:pPr lvl="1"/>
            <a:r>
              <a:rPr lang="hr-HR" dirty="0" smtClean="0"/>
              <a:t>Deklaracija varijabli</a:t>
            </a:r>
          </a:p>
          <a:p>
            <a:pPr lvl="1"/>
            <a:r>
              <a:rPr lang="hr-HR" dirty="0" err="1" smtClean="0"/>
              <a:t>Verteks</a:t>
            </a:r>
            <a:r>
              <a:rPr lang="hr-HR" dirty="0" smtClean="0"/>
              <a:t> </a:t>
            </a:r>
            <a:r>
              <a:rPr lang="hr-HR" dirty="0" err="1" smtClean="0"/>
              <a:t>input</a:t>
            </a:r>
            <a:r>
              <a:rPr lang="hr-HR" dirty="0" smtClean="0"/>
              <a:t> struktura</a:t>
            </a:r>
          </a:p>
          <a:p>
            <a:pPr lvl="1"/>
            <a:r>
              <a:rPr lang="hr-HR" dirty="0" err="1" smtClean="0"/>
              <a:t>Vertex</a:t>
            </a:r>
            <a:r>
              <a:rPr lang="hr-HR" dirty="0" smtClean="0"/>
              <a:t> </a:t>
            </a:r>
            <a:r>
              <a:rPr lang="hr-HR" dirty="0" err="1" smtClean="0"/>
              <a:t>output</a:t>
            </a:r>
            <a:r>
              <a:rPr lang="hr-HR" dirty="0" smtClean="0"/>
              <a:t> struktura</a:t>
            </a:r>
          </a:p>
          <a:p>
            <a:pPr lvl="1"/>
            <a:r>
              <a:rPr lang="hr-HR" dirty="0" err="1" smtClean="0"/>
              <a:t>Vertex</a:t>
            </a:r>
            <a:r>
              <a:rPr lang="hr-HR" dirty="0" smtClean="0"/>
              <a:t> </a:t>
            </a:r>
            <a:r>
              <a:rPr lang="hr-HR" dirty="0" err="1" smtClean="0"/>
              <a:t>shader</a:t>
            </a:r>
            <a:endParaRPr lang="hr-HR" dirty="0" smtClean="0"/>
          </a:p>
          <a:p>
            <a:pPr lvl="1"/>
            <a:r>
              <a:rPr lang="hr-HR" dirty="0" err="1" smtClean="0"/>
              <a:t>Pixel</a:t>
            </a:r>
            <a:r>
              <a:rPr lang="hr-HR" dirty="0" smtClean="0"/>
              <a:t> </a:t>
            </a:r>
            <a:r>
              <a:rPr lang="hr-HR" dirty="0" err="1" smtClean="0"/>
              <a:t>shader</a:t>
            </a:r>
            <a:endParaRPr lang="hr-HR" dirty="0" smtClean="0"/>
          </a:p>
          <a:p>
            <a:pPr lvl="1"/>
            <a:r>
              <a:rPr lang="hr-HR" dirty="0" smtClean="0"/>
              <a:t>Tehnike</a:t>
            </a:r>
          </a:p>
          <a:p>
            <a:pPr lvl="2"/>
            <a:r>
              <a:rPr lang="hr-HR" dirty="0" smtClean="0"/>
              <a:t>Prolazi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(1/5)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939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5376862"/>
          </a:xfrm>
        </p:spPr>
        <p:txBody>
          <a:bodyPr/>
          <a:lstStyle/>
          <a:p>
            <a:r>
              <a:rPr lang="hr-HR" dirty="0" smtClean="0"/>
              <a:t>Podržani tipovi podataka:</a:t>
            </a:r>
          </a:p>
          <a:p>
            <a:pPr lvl="1"/>
            <a:r>
              <a:rPr lang="hr-HR" dirty="0" err="1" smtClean="0"/>
              <a:t>Buffer</a:t>
            </a:r>
            <a:endParaRPr lang="hr-HR" dirty="0" smtClean="0"/>
          </a:p>
          <a:p>
            <a:pPr lvl="1"/>
            <a:r>
              <a:rPr lang="hr-HR" dirty="0" err="1" smtClean="0"/>
              <a:t>Scalar</a:t>
            </a:r>
            <a:endParaRPr lang="hr-HR" dirty="0" smtClean="0"/>
          </a:p>
          <a:p>
            <a:pPr lvl="2"/>
            <a:r>
              <a:rPr lang="hr-HR" dirty="0" smtClean="0"/>
              <a:t>Bool, int, </a:t>
            </a:r>
            <a:r>
              <a:rPr lang="hr-HR" dirty="0" err="1" smtClean="0"/>
              <a:t>uint</a:t>
            </a:r>
            <a:r>
              <a:rPr lang="hr-HR" dirty="0" smtClean="0"/>
              <a:t>, half, </a:t>
            </a:r>
            <a:r>
              <a:rPr lang="hr-HR" dirty="0" err="1" smtClean="0"/>
              <a:t>float</a:t>
            </a:r>
            <a:r>
              <a:rPr lang="hr-HR" dirty="0" smtClean="0"/>
              <a:t>, </a:t>
            </a:r>
            <a:r>
              <a:rPr lang="hr-HR" dirty="0" err="1" smtClean="0"/>
              <a:t>double</a:t>
            </a:r>
            <a:endParaRPr lang="hr-HR" dirty="0" smtClean="0"/>
          </a:p>
          <a:p>
            <a:pPr lvl="1"/>
            <a:r>
              <a:rPr lang="hr-HR" dirty="0" err="1" smtClean="0"/>
              <a:t>Vector</a:t>
            </a:r>
            <a:endParaRPr lang="hr-HR" dirty="0" smtClean="0"/>
          </a:p>
          <a:p>
            <a:pPr lvl="2"/>
            <a:r>
              <a:rPr lang="hr-HR" dirty="0" smtClean="0"/>
              <a:t>Npr. float3 ili </a:t>
            </a:r>
            <a:r>
              <a:rPr lang="hr-HR" dirty="0" err="1" smtClean="0"/>
              <a:t>vector</a:t>
            </a:r>
            <a:r>
              <a:rPr lang="hr-HR" dirty="0" smtClean="0"/>
              <a:t> &lt;</a:t>
            </a:r>
            <a:r>
              <a:rPr lang="hr-HR" dirty="0" err="1" smtClean="0"/>
              <a:t>float</a:t>
            </a:r>
            <a:r>
              <a:rPr lang="hr-HR" dirty="0" smtClean="0"/>
              <a:t>, 3&gt;</a:t>
            </a:r>
          </a:p>
          <a:p>
            <a:pPr lvl="1"/>
            <a:r>
              <a:rPr lang="hr-HR" dirty="0" err="1" smtClean="0"/>
              <a:t>Matrix</a:t>
            </a:r>
            <a:endParaRPr lang="hr-HR" dirty="0" smtClean="0"/>
          </a:p>
          <a:p>
            <a:pPr lvl="2"/>
            <a:r>
              <a:rPr lang="hr-HR" dirty="0" smtClean="0"/>
              <a:t>Npr. Int1x1, double2x2, float3x3 ili </a:t>
            </a:r>
            <a:r>
              <a:rPr lang="hr-HR" dirty="0" err="1" smtClean="0"/>
              <a:t>matrix</a:t>
            </a:r>
            <a:r>
              <a:rPr lang="hr-HR" dirty="0" smtClean="0"/>
              <a:t> &lt;</a:t>
            </a:r>
            <a:r>
              <a:rPr lang="hr-HR" dirty="0" err="1" smtClean="0"/>
              <a:t>float</a:t>
            </a:r>
            <a:r>
              <a:rPr lang="hr-HR" dirty="0" smtClean="0"/>
              <a:t>,2,2&gt;</a:t>
            </a:r>
          </a:p>
          <a:p>
            <a:pPr lvl="1"/>
            <a:r>
              <a:rPr lang="hr-HR" dirty="0" err="1" smtClean="0"/>
              <a:t>Sampler</a:t>
            </a:r>
            <a:r>
              <a:rPr lang="hr-HR" dirty="0" smtClean="0"/>
              <a:t>, </a:t>
            </a:r>
            <a:r>
              <a:rPr lang="hr-HR" dirty="0" err="1" smtClean="0"/>
              <a:t>Shader</a:t>
            </a:r>
            <a:r>
              <a:rPr lang="hr-HR" dirty="0" smtClean="0"/>
              <a:t>, </a:t>
            </a:r>
            <a:r>
              <a:rPr lang="hr-HR" dirty="0" err="1" smtClean="0"/>
              <a:t>Texture</a:t>
            </a:r>
            <a:endParaRPr lang="hr-HR" dirty="0" smtClean="0"/>
          </a:p>
          <a:p>
            <a:pPr lvl="1"/>
            <a:r>
              <a:rPr lang="hr-HR" dirty="0" err="1" smtClean="0"/>
              <a:t>Struct</a:t>
            </a:r>
            <a:endParaRPr lang="hr-HR" dirty="0" smtClean="0"/>
          </a:p>
          <a:p>
            <a:pPr lvl="1"/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defined</a:t>
            </a:r>
            <a:endParaRPr lang="hr-HR" dirty="0" smtClean="0"/>
          </a:p>
          <a:p>
            <a:pPr lvl="2"/>
            <a:r>
              <a:rPr lang="hr-HR" dirty="0"/>
              <a:t>Npr. </a:t>
            </a:r>
            <a:r>
              <a:rPr lang="hr-HR" dirty="0" err="1"/>
              <a:t>typedef</a:t>
            </a:r>
            <a:r>
              <a:rPr lang="hr-HR" dirty="0"/>
              <a:t> </a:t>
            </a:r>
            <a:r>
              <a:rPr lang="hr-HR" dirty="0" err="1"/>
              <a:t>vector</a:t>
            </a:r>
            <a:r>
              <a:rPr lang="hr-HR" dirty="0"/>
              <a:t> &lt;int, #&gt; int#;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(2/5)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668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(3/5)</a:t>
            </a:r>
            <a:endParaRPr lang="hr-H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0538" r="38986" b="15790"/>
          <a:stretch/>
        </p:blipFill>
        <p:spPr bwMode="auto">
          <a:xfrm>
            <a:off x="323528" y="1340768"/>
            <a:ext cx="86077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4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(4/5)</a:t>
            </a:r>
            <a:endParaRPr lang="hr-H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43191" r="46558" b="27422"/>
          <a:stretch/>
        </p:blipFill>
        <p:spPr bwMode="auto">
          <a:xfrm>
            <a:off x="741241" y="1844824"/>
            <a:ext cx="4107850" cy="292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75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(5/5)</a:t>
            </a:r>
            <a:endParaRPr lang="hr-H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32783" r="30725" b="14260"/>
          <a:stretch/>
        </p:blipFill>
        <p:spPr bwMode="auto">
          <a:xfrm>
            <a:off x="395536" y="1628800"/>
            <a:ext cx="6480720" cy="493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4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1. </a:t>
            </a:r>
            <a:r>
              <a:rPr lang="it-IT" dirty="0" err="1"/>
              <a:t>generacija</a:t>
            </a:r>
            <a:r>
              <a:rPr lang="it-IT" dirty="0"/>
              <a:t> </a:t>
            </a:r>
            <a:r>
              <a:rPr lang="it-IT" dirty="0" err="1"/>
              <a:t>grafičkih</a:t>
            </a:r>
            <a:r>
              <a:rPr lang="it-IT" dirty="0"/>
              <a:t> </a:t>
            </a:r>
            <a:r>
              <a:rPr lang="it-IT" dirty="0" err="1"/>
              <a:t>kartica</a:t>
            </a:r>
            <a:r>
              <a:rPr lang="it-IT" dirty="0"/>
              <a:t> sa 3D </a:t>
            </a:r>
            <a:r>
              <a:rPr lang="it-IT" dirty="0" err="1" smtClean="0"/>
              <a:t>mogućnostima</a:t>
            </a:r>
            <a:r>
              <a:rPr lang="hr-HR" dirty="0" smtClean="0"/>
              <a:t> – 1996. godina</a:t>
            </a:r>
          </a:p>
          <a:p>
            <a:pPr lvl="1"/>
            <a:r>
              <a:rPr lang="hr-HR" dirty="0"/>
              <a:t>Nisu imale mogućnosti za transformaciju </a:t>
            </a:r>
            <a:r>
              <a:rPr lang="hr-HR" dirty="0" err="1" smtClean="0"/>
              <a:t>verteksa</a:t>
            </a:r>
            <a:endParaRPr lang="hr-HR" dirty="0" smtClean="0"/>
          </a:p>
          <a:p>
            <a:pPr lvl="1"/>
            <a:r>
              <a:rPr lang="hr-HR" dirty="0"/>
              <a:t>Imale su mogućnosti za </a:t>
            </a:r>
            <a:r>
              <a:rPr lang="hr-HR" dirty="0" err="1"/>
              <a:t>mapiranje</a:t>
            </a:r>
            <a:r>
              <a:rPr lang="hr-HR" dirty="0"/>
              <a:t> tekstura i spremnik </a:t>
            </a:r>
            <a:r>
              <a:rPr lang="hr-HR" dirty="0" smtClean="0"/>
              <a:t>dubine</a:t>
            </a:r>
          </a:p>
          <a:p>
            <a:pPr lvl="1"/>
            <a:r>
              <a:rPr lang="hr-HR" dirty="0"/>
              <a:t>3dfx </a:t>
            </a:r>
            <a:r>
              <a:rPr lang="hr-HR" dirty="0" err="1" smtClean="0"/>
              <a:t>Voodoo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(1/9)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9090"/>
            <a:ext cx="309634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Služi za povezivanje izlaza iz jedne faze i ulaza u drugu fazu unutar </a:t>
            </a:r>
            <a:r>
              <a:rPr lang="hr-HR" dirty="0" err="1" smtClean="0"/>
              <a:t>shader</a:t>
            </a:r>
            <a:r>
              <a:rPr lang="hr-HR" dirty="0" smtClean="0"/>
              <a:t> programa</a:t>
            </a:r>
          </a:p>
          <a:p>
            <a:r>
              <a:rPr lang="hr-HR" dirty="0" smtClean="0"/>
              <a:t>Podržane </a:t>
            </a:r>
            <a:r>
              <a:rPr lang="hr-HR" dirty="0" err="1" smtClean="0"/>
              <a:t>vertex</a:t>
            </a:r>
            <a:r>
              <a:rPr lang="hr-HR" dirty="0" smtClean="0"/>
              <a:t> </a:t>
            </a:r>
            <a:r>
              <a:rPr lang="hr-HR" dirty="0" err="1" smtClean="0"/>
              <a:t>shader</a:t>
            </a:r>
            <a:r>
              <a:rPr lang="hr-HR" dirty="0" smtClean="0"/>
              <a:t> semantike</a:t>
            </a:r>
          </a:p>
          <a:p>
            <a:pPr lvl="1"/>
            <a:r>
              <a:rPr lang="hr-HR" dirty="0" err="1" smtClean="0"/>
              <a:t>Input</a:t>
            </a:r>
            <a:endParaRPr lang="hr-HR" dirty="0" smtClean="0"/>
          </a:p>
          <a:p>
            <a:pPr lvl="2"/>
            <a:r>
              <a:rPr lang="hr-HR" dirty="0"/>
              <a:t>BINORMAL[n], BLENDINDICES[n], BLENDWEIGHT[n], COLOR[n], NORMAL[n], POSITION[n], TANGENT[n], TEXCOORD[n], POSITIONT, PSIZE[n]</a:t>
            </a:r>
            <a:endParaRPr lang="hr-HR" dirty="0" smtClean="0"/>
          </a:p>
          <a:p>
            <a:pPr lvl="1"/>
            <a:r>
              <a:rPr lang="hr-HR" dirty="0" err="1" smtClean="0"/>
              <a:t>Output</a:t>
            </a:r>
            <a:endParaRPr lang="hr-HR" dirty="0" smtClean="0"/>
          </a:p>
          <a:p>
            <a:pPr lvl="2"/>
            <a:r>
              <a:rPr lang="hr-HR" dirty="0"/>
              <a:t>COLOR[n], FOG, POSITION[n], PSIZE, TESSFACTOR[n], TEXCOORD[n]</a:t>
            </a:r>
            <a:endParaRPr lang="hr-HR" dirty="0" smtClean="0"/>
          </a:p>
          <a:p>
            <a:pPr lvl="2"/>
            <a:endParaRPr lang="hr-HR" dirty="0" smtClean="0"/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Semantika (1/2)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628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Podržane </a:t>
            </a:r>
            <a:r>
              <a:rPr lang="hr-HR" dirty="0" err="1" smtClean="0"/>
              <a:t>pixel</a:t>
            </a:r>
            <a:r>
              <a:rPr lang="hr-HR" dirty="0" smtClean="0"/>
              <a:t> </a:t>
            </a:r>
            <a:r>
              <a:rPr lang="hr-HR" dirty="0" err="1" smtClean="0"/>
              <a:t>shader</a:t>
            </a:r>
            <a:r>
              <a:rPr lang="hr-HR" dirty="0" smtClean="0"/>
              <a:t> semantike</a:t>
            </a:r>
          </a:p>
          <a:p>
            <a:r>
              <a:rPr lang="hr-HR" dirty="0" err="1" smtClean="0"/>
              <a:t>Input</a:t>
            </a:r>
            <a:endParaRPr lang="hr-HR" dirty="0" smtClean="0"/>
          </a:p>
          <a:p>
            <a:pPr lvl="1"/>
            <a:r>
              <a:rPr lang="hr-HR" dirty="0"/>
              <a:t>COLOR[n], TEXCOORD[n], VFACE, </a:t>
            </a:r>
            <a:r>
              <a:rPr lang="hr-HR" dirty="0" smtClean="0"/>
              <a:t>VPOS</a:t>
            </a:r>
          </a:p>
          <a:p>
            <a:r>
              <a:rPr lang="hr-HR" dirty="0" err="1" smtClean="0"/>
              <a:t>Output</a:t>
            </a:r>
            <a:endParaRPr lang="hr-HR" dirty="0" smtClean="0"/>
          </a:p>
          <a:p>
            <a:pPr lvl="1"/>
            <a:r>
              <a:rPr lang="hr-HR" dirty="0"/>
              <a:t>COLOR[n], DEPTH[n]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Semantika (2/2)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336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Abs</a:t>
            </a:r>
            <a:r>
              <a:rPr lang="hr-HR" dirty="0" smtClean="0"/>
              <a:t>, </a:t>
            </a:r>
            <a:r>
              <a:rPr lang="hr-HR" dirty="0" err="1" smtClean="0"/>
              <a:t>acos</a:t>
            </a:r>
            <a:r>
              <a:rPr lang="hr-HR" dirty="0" smtClean="0"/>
              <a:t>, </a:t>
            </a:r>
            <a:r>
              <a:rPr lang="hr-HR" dirty="0" err="1" smtClean="0"/>
              <a:t>atan</a:t>
            </a:r>
            <a:r>
              <a:rPr lang="hr-HR" dirty="0" smtClean="0"/>
              <a:t>, atan2, </a:t>
            </a:r>
            <a:r>
              <a:rPr lang="hr-HR" dirty="0" err="1" smtClean="0"/>
              <a:t>ceil</a:t>
            </a:r>
            <a:r>
              <a:rPr lang="hr-HR" dirty="0" smtClean="0"/>
              <a:t>, </a:t>
            </a:r>
            <a:r>
              <a:rPr lang="hr-HR" dirty="0" err="1" smtClean="0"/>
              <a:t>clamp</a:t>
            </a:r>
            <a:r>
              <a:rPr lang="hr-HR" dirty="0" smtClean="0"/>
              <a:t>, </a:t>
            </a:r>
            <a:r>
              <a:rPr lang="hr-HR" dirty="0" err="1" smtClean="0"/>
              <a:t>cos</a:t>
            </a:r>
            <a:r>
              <a:rPr lang="hr-HR" dirty="0" smtClean="0"/>
              <a:t>, </a:t>
            </a:r>
            <a:r>
              <a:rPr lang="hr-HR" dirty="0" err="1" smtClean="0"/>
              <a:t>dot</a:t>
            </a:r>
            <a:r>
              <a:rPr lang="hr-HR" dirty="0" smtClean="0"/>
              <a:t>, </a:t>
            </a:r>
            <a:r>
              <a:rPr lang="hr-HR" dirty="0" err="1" smtClean="0"/>
              <a:t>lerp</a:t>
            </a:r>
            <a:r>
              <a:rPr lang="hr-HR" dirty="0" smtClean="0"/>
              <a:t>, min, </a:t>
            </a:r>
            <a:r>
              <a:rPr lang="hr-HR" dirty="0" err="1" smtClean="0"/>
              <a:t>max</a:t>
            </a:r>
            <a:r>
              <a:rPr lang="hr-HR" dirty="0" smtClean="0"/>
              <a:t> itd.</a:t>
            </a:r>
          </a:p>
          <a:p>
            <a:r>
              <a:rPr lang="hr-HR" dirty="0" smtClean="0"/>
              <a:t>Cijeli popis na </a:t>
            </a:r>
            <a:r>
              <a:rPr lang="hr-HR" dirty="0" smtClean="0">
                <a:hlinkClick r:id="rId2"/>
              </a:rPr>
              <a:t>http://msdn.microsoft.com/</a:t>
            </a:r>
            <a:r>
              <a:rPr lang="hr-HR" dirty="0" err="1" smtClean="0">
                <a:hlinkClick r:id="rId2"/>
              </a:rPr>
              <a:t>en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us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library</a:t>
            </a:r>
            <a:r>
              <a:rPr lang="hr-HR" dirty="0" smtClean="0">
                <a:hlinkClick r:id="rId2"/>
              </a:rPr>
              <a:t>/ff471376%28v=vs.85%29.aspx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Funkcije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7772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hlinkClick r:id="rId2"/>
              </a:rPr>
              <a:t>http://www.cis.upenn.edu/~</a:t>
            </a:r>
            <a:r>
              <a:rPr lang="hr-HR" u="sng" dirty="0" err="1">
                <a:hlinkClick r:id="rId2"/>
              </a:rPr>
              <a:t>suvenkat</a:t>
            </a:r>
            <a:r>
              <a:rPr lang="hr-HR" u="sng" dirty="0">
                <a:hlinkClick r:id="rId2"/>
              </a:rPr>
              <a:t>/700/</a:t>
            </a:r>
            <a:r>
              <a:rPr lang="hr-HR" u="sng" dirty="0" err="1">
                <a:hlinkClick r:id="rId2"/>
              </a:rPr>
              <a:t>lectures</a:t>
            </a:r>
            <a:r>
              <a:rPr lang="hr-HR" u="sng" dirty="0">
                <a:hlinkClick r:id="rId2"/>
              </a:rPr>
              <a:t>/2/Lecture2.ppt</a:t>
            </a:r>
            <a:endParaRPr lang="hr-HR" dirty="0"/>
          </a:p>
          <a:p>
            <a:r>
              <a:rPr lang="hr-HR" u="sng" dirty="0">
                <a:hlinkClick r:id="rId3"/>
              </a:rPr>
              <a:t>http://knol.google.com/k/</a:t>
            </a:r>
            <a:r>
              <a:rPr lang="hr-HR" u="sng" dirty="0" err="1">
                <a:hlinkClick r:id="rId3"/>
              </a:rPr>
              <a:t>hlsl</a:t>
            </a:r>
            <a:r>
              <a:rPr lang="hr-HR" u="sng" dirty="0">
                <a:hlinkClick r:id="rId3"/>
              </a:rPr>
              <a:t>-</a:t>
            </a:r>
            <a:r>
              <a:rPr lang="hr-HR" u="sng" dirty="0" err="1">
                <a:hlinkClick r:id="rId3"/>
              </a:rPr>
              <a:t>shaders</a:t>
            </a:r>
            <a:r>
              <a:rPr lang="hr-HR" u="sng" dirty="0">
                <a:hlinkClick r:id="rId3"/>
              </a:rPr>
              <a:t>#</a:t>
            </a:r>
            <a:endParaRPr lang="hr-HR" dirty="0"/>
          </a:p>
          <a:p>
            <a:r>
              <a:rPr lang="hr-HR" u="sng" dirty="0">
                <a:hlinkClick r:id="rId4"/>
              </a:rPr>
              <a:t>http://digitseven.com/shadersintro.aspx</a:t>
            </a:r>
            <a:endParaRPr lang="hr-HR" dirty="0"/>
          </a:p>
          <a:p>
            <a:r>
              <a:rPr lang="hr-HR" u="sng" dirty="0">
                <a:hlinkClick r:id="rId5"/>
              </a:rPr>
              <a:t>http://developer.amd.com/</a:t>
            </a:r>
            <a:r>
              <a:rPr lang="hr-HR" u="sng" dirty="0" err="1">
                <a:hlinkClick r:id="rId5"/>
              </a:rPr>
              <a:t>media</a:t>
            </a:r>
            <a:r>
              <a:rPr lang="hr-HR" u="sng" dirty="0">
                <a:hlinkClick r:id="rId5"/>
              </a:rPr>
              <a:t>/</a:t>
            </a:r>
            <a:r>
              <a:rPr lang="hr-HR" u="sng" dirty="0" err="1">
                <a:hlinkClick r:id="rId5"/>
              </a:rPr>
              <a:t>gpu</a:t>
            </a:r>
            <a:r>
              <a:rPr lang="hr-HR" u="sng" dirty="0">
                <a:hlinkClick r:id="rId5"/>
              </a:rPr>
              <a:t>_</a:t>
            </a:r>
            <a:r>
              <a:rPr lang="hr-HR" u="sng" dirty="0" err="1">
                <a:hlinkClick r:id="rId5"/>
              </a:rPr>
              <a:t>assets</a:t>
            </a:r>
            <a:r>
              <a:rPr lang="hr-HR" u="sng" dirty="0">
                <a:hlinkClick r:id="rId5"/>
              </a:rPr>
              <a:t>/ShaderX2_</a:t>
            </a:r>
            <a:r>
              <a:rPr lang="hr-HR" u="sng" dirty="0" err="1">
                <a:hlinkClick r:id="rId5"/>
              </a:rPr>
              <a:t>IntroductionToHLSL.pdf</a:t>
            </a:r>
            <a:endParaRPr lang="hr-HR" dirty="0"/>
          </a:p>
          <a:p>
            <a:r>
              <a:rPr lang="hr-HR" u="sng" dirty="0">
                <a:hlinkClick r:id="rId6"/>
              </a:rPr>
              <a:t>http://msdn.microsoft.com/</a:t>
            </a:r>
            <a:r>
              <a:rPr lang="hr-HR" u="sng" dirty="0" err="1">
                <a:hlinkClick r:id="rId6"/>
              </a:rPr>
              <a:t>en</a:t>
            </a:r>
            <a:r>
              <a:rPr lang="hr-HR" u="sng" dirty="0">
                <a:hlinkClick r:id="rId6"/>
              </a:rPr>
              <a:t>-</a:t>
            </a:r>
            <a:r>
              <a:rPr lang="hr-HR" u="sng" dirty="0" err="1">
                <a:hlinkClick r:id="rId6"/>
              </a:rPr>
              <a:t>us</a:t>
            </a:r>
            <a:r>
              <a:rPr lang="hr-HR" u="sng" dirty="0">
                <a:hlinkClick r:id="rId6"/>
              </a:rPr>
              <a:t>/</a:t>
            </a:r>
            <a:r>
              <a:rPr lang="hr-HR" u="sng" dirty="0" err="1">
                <a:hlinkClick r:id="rId6"/>
              </a:rPr>
              <a:t>library</a:t>
            </a:r>
            <a:r>
              <a:rPr lang="hr-HR" u="sng" dirty="0">
                <a:hlinkClick r:id="rId6"/>
              </a:rPr>
              <a:t>/bb509647%28v=vs.85%29.aspx#PS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 (1/4)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23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hlinkClick r:id="rId2"/>
              </a:rPr>
              <a:t>http://msdn.microsoft.com/</a:t>
            </a:r>
            <a:r>
              <a:rPr lang="hr-HR" u="sng" dirty="0" err="1">
                <a:hlinkClick r:id="rId2"/>
              </a:rPr>
              <a:t>en</a:t>
            </a:r>
            <a:r>
              <a:rPr lang="hr-HR" u="sng" dirty="0">
                <a:hlinkClick r:id="rId2"/>
              </a:rPr>
              <a:t>-</a:t>
            </a:r>
            <a:r>
              <a:rPr lang="hr-HR" u="sng" dirty="0" err="1">
                <a:hlinkClick r:id="rId2"/>
              </a:rPr>
              <a:t>us</a:t>
            </a:r>
            <a:r>
              <a:rPr lang="hr-HR" u="sng" dirty="0">
                <a:hlinkClick r:id="rId2"/>
              </a:rPr>
              <a:t>/</a:t>
            </a:r>
            <a:r>
              <a:rPr lang="hr-HR" u="sng" dirty="0" err="1">
                <a:hlinkClick r:id="rId2"/>
              </a:rPr>
              <a:t>library</a:t>
            </a:r>
            <a:r>
              <a:rPr lang="hr-HR" u="sng" dirty="0">
                <a:hlinkClick r:id="rId2"/>
              </a:rPr>
              <a:t>/</a:t>
            </a:r>
            <a:r>
              <a:rPr lang="hr-HR" u="sng" dirty="0" err="1">
                <a:hlinkClick r:id="rId2"/>
              </a:rPr>
              <a:t>windows</a:t>
            </a:r>
            <a:r>
              <a:rPr lang="hr-HR" u="sng" dirty="0">
                <a:hlinkClick r:id="rId2"/>
              </a:rPr>
              <a:t>/</a:t>
            </a:r>
            <a:r>
              <a:rPr lang="hr-HR" u="sng" dirty="0" err="1">
                <a:hlinkClick r:id="rId2"/>
              </a:rPr>
              <a:t>desktop</a:t>
            </a:r>
            <a:r>
              <a:rPr lang="hr-HR" u="sng" dirty="0">
                <a:hlinkClick r:id="rId2"/>
              </a:rPr>
              <a:t>/bb944006%28v=vs.85%29.aspx</a:t>
            </a:r>
            <a:endParaRPr lang="hr-HR" dirty="0"/>
          </a:p>
          <a:p>
            <a:r>
              <a:rPr lang="hr-HR" u="sng" dirty="0">
                <a:hlinkClick r:id="rId3"/>
              </a:rPr>
              <a:t>http://xengine.sourceforge.net/</a:t>
            </a:r>
            <a:r>
              <a:rPr lang="hr-HR" u="sng" dirty="0" err="1">
                <a:hlinkClick r:id="rId3"/>
              </a:rPr>
              <a:t>pdf</a:t>
            </a:r>
            <a:r>
              <a:rPr lang="hr-HR" u="sng" dirty="0">
                <a:hlinkClick r:id="rId3"/>
              </a:rPr>
              <a:t>/</a:t>
            </a:r>
            <a:r>
              <a:rPr lang="hr-HR" u="sng" dirty="0" err="1">
                <a:hlinkClick r:id="rId3"/>
              </a:rPr>
              <a:t>Programmable</a:t>
            </a:r>
            <a:r>
              <a:rPr lang="hr-HR" u="sng" dirty="0">
                <a:hlinkClick r:id="rId3"/>
              </a:rPr>
              <a:t>%20Graphics%20Pipeline%20Architectures.pdf</a:t>
            </a:r>
            <a:endParaRPr lang="hr-HR" dirty="0"/>
          </a:p>
          <a:p>
            <a:r>
              <a:rPr lang="hr-HR" u="sng" dirty="0">
                <a:hlinkClick r:id="rId4"/>
              </a:rPr>
              <a:t>http://www.neatware.com/</a:t>
            </a:r>
            <a:r>
              <a:rPr lang="hr-HR" u="sng" dirty="0" err="1">
                <a:hlinkClick r:id="rId4"/>
              </a:rPr>
              <a:t>lbstudio</a:t>
            </a:r>
            <a:r>
              <a:rPr lang="hr-HR" u="sng" dirty="0">
                <a:hlinkClick r:id="rId4"/>
              </a:rPr>
              <a:t>/web/</a:t>
            </a:r>
            <a:r>
              <a:rPr lang="hr-HR" u="sng" dirty="0" err="1">
                <a:hlinkClick r:id="rId4"/>
              </a:rPr>
              <a:t>hlsl.html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 (2/4)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4364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hlinkClick r:id="rId2"/>
              </a:rPr>
              <a:t>http://www.toymaker.info/</a:t>
            </a:r>
            <a:r>
              <a:rPr lang="hr-HR" u="sng" dirty="0" err="1">
                <a:hlinkClick r:id="rId2"/>
              </a:rPr>
              <a:t>Games</a:t>
            </a:r>
            <a:r>
              <a:rPr lang="hr-HR" u="sng" dirty="0">
                <a:hlinkClick r:id="rId2"/>
              </a:rPr>
              <a:t>/</a:t>
            </a:r>
            <a:r>
              <a:rPr lang="hr-HR" u="sng" dirty="0" err="1">
                <a:hlinkClick r:id="rId2"/>
              </a:rPr>
              <a:t>html</a:t>
            </a:r>
            <a:r>
              <a:rPr lang="hr-HR" u="sng" dirty="0">
                <a:hlinkClick r:id="rId2"/>
              </a:rPr>
              <a:t>/</a:t>
            </a:r>
            <a:r>
              <a:rPr lang="hr-HR" u="sng" dirty="0" err="1">
                <a:hlinkClick r:id="rId2"/>
              </a:rPr>
              <a:t>effects</a:t>
            </a:r>
            <a:r>
              <a:rPr lang="hr-HR" u="sng" dirty="0">
                <a:hlinkClick r:id="rId2"/>
              </a:rPr>
              <a:t>_</a:t>
            </a:r>
            <a:r>
              <a:rPr lang="hr-HR" u="sng" dirty="0" err="1">
                <a:hlinkClick r:id="rId2"/>
              </a:rPr>
              <a:t>files.html</a:t>
            </a:r>
            <a:endParaRPr lang="hr-HR" dirty="0"/>
          </a:p>
          <a:p>
            <a:r>
              <a:rPr lang="hr-HR" u="sng" dirty="0">
                <a:hlinkClick r:id="rId3"/>
              </a:rPr>
              <a:t>http://developer.amd.com/</a:t>
            </a:r>
            <a:r>
              <a:rPr lang="hr-HR" u="sng" dirty="0" err="1">
                <a:hlinkClick r:id="rId3"/>
              </a:rPr>
              <a:t>media</a:t>
            </a:r>
            <a:r>
              <a:rPr lang="hr-HR" u="sng" dirty="0">
                <a:hlinkClick r:id="rId3"/>
              </a:rPr>
              <a:t>/</a:t>
            </a:r>
            <a:r>
              <a:rPr lang="hr-HR" u="sng" dirty="0" err="1">
                <a:hlinkClick r:id="rId3"/>
              </a:rPr>
              <a:t>gpu</a:t>
            </a:r>
            <a:r>
              <a:rPr lang="hr-HR" u="sng" dirty="0">
                <a:hlinkClick r:id="rId3"/>
              </a:rPr>
              <a:t>_</a:t>
            </a:r>
            <a:r>
              <a:rPr lang="hr-HR" u="sng" dirty="0" err="1">
                <a:hlinkClick r:id="rId3"/>
              </a:rPr>
              <a:t>assets</a:t>
            </a:r>
            <a:r>
              <a:rPr lang="hr-HR" u="sng" dirty="0">
                <a:hlinkClick r:id="rId3"/>
              </a:rPr>
              <a:t>/</a:t>
            </a:r>
            <a:r>
              <a:rPr lang="hr-HR" u="sng" dirty="0" err="1">
                <a:hlinkClick r:id="rId3"/>
              </a:rPr>
              <a:t>FixedFuncShader.pdf</a:t>
            </a:r>
            <a:endParaRPr lang="hr-HR" dirty="0"/>
          </a:p>
          <a:p>
            <a:r>
              <a:rPr lang="hr-HR" u="sng" dirty="0">
                <a:hlinkClick r:id="rId4"/>
              </a:rPr>
              <a:t>http://www.flipcode.com/</a:t>
            </a:r>
            <a:r>
              <a:rPr lang="hr-HR" u="sng" dirty="0" err="1">
                <a:hlinkClick r:id="rId4"/>
              </a:rPr>
              <a:t>archives</a:t>
            </a:r>
            <a:r>
              <a:rPr lang="hr-HR" u="sng" dirty="0">
                <a:hlinkClick r:id="rId4"/>
              </a:rPr>
              <a:t>/</a:t>
            </a:r>
            <a:r>
              <a:rPr lang="hr-HR" u="sng" dirty="0" err="1">
                <a:hlinkClick r:id="rId4"/>
              </a:rPr>
              <a:t>Geometry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Skinning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Blending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and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Vertex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Lighting</a:t>
            </a:r>
            <a:r>
              <a:rPr lang="hr-HR" u="sng" dirty="0">
                <a:hlinkClick r:id="rId4"/>
              </a:rPr>
              <a:t>-</a:t>
            </a:r>
            <a:r>
              <a:rPr lang="hr-HR" u="sng" dirty="0" err="1">
                <a:hlinkClick r:id="rId4"/>
              </a:rPr>
              <a:t>Using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Programmable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Vertex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Shaders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and</a:t>
            </a:r>
            <a:r>
              <a:rPr lang="hr-HR" u="sng" dirty="0">
                <a:hlinkClick r:id="rId4"/>
              </a:rPr>
              <a:t>_</a:t>
            </a:r>
            <a:r>
              <a:rPr lang="hr-HR" u="sng" dirty="0" err="1">
                <a:hlinkClick r:id="rId4"/>
              </a:rPr>
              <a:t>DirectX</a:t>
            </a:r>
            <a:r>
              <a:rPr lang="hr-HR" u="sng" dirty="0">
                <a:hlinkClick r:id="rId4"/>
              </a:rPr>
              <a:t>_80.shtml</a:t>
            </a:r>
            <a:endParaRPr lang="hr-HR" dirty="0"/>
          </a:p>
          <a:p>
            <a:r>
              <a:rPr lang="hr-HR" u="sng" dirty="0">
                <a:hlinkClick r:id="rId5"/>
              </a:rPr>
              <a:t>http://developer.amd.com/</a:t>
            </a:r>
            <a:r>
              <a:rPr lang="hr-HR" u="sng" dirty="0" err="1">
                <a:hlinkClick r:id="rId5"/>
              </a:rPr>
              <a:t>documentation</a:t>
            </a:r>
            <a:r>
              <a:rPr lang="hr-HR" u="sng" dirty="0">
                <a:hlinkClick r:id="rId5"/>
              </a:rPr>
              <a:t>/</a:t>
            </a:r>
            <a:r>
              <a:rPr lang="hr-HR" u="sng" dirty="0" err="1">
                <a:hlinkClick r:id="rId5"/>
              </a:rPr>
              <a:t>articles</a:t>
            </a:r>
            <a:r>
              <a:rPr lang="hr-HR" u="sng" dirty="0">
                <a:hlinkClick r:id="rId5"/>
              </a:rPr>
              <a:t>/</a:t>
            </a:r>
            <a:r>
              <a:rPr lang="hr-HR" u="sng" dirty="0" err="1">
                <a:hlinkClick r:id="rId5"/>
              </a:rPr>
              <a:t>pages</a:t>
            </a:r>
            <a:r>
              <a:rPr lang="hr-HR" u="sng" dirty="0">
                <a:hlinkClick r:id="rId5"/>
              </a:rPr>
              <a:t>/7112007172.aspx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 (3/4)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3979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hlinkClick r:id="rId2"/>
              </a:rPr>
              <a:t>http://developer.download.nvidia.com/</a:t>
            </a:r>
            <a:r>
              <a:rPr lang="hr-HR" u="sng" dirty="0" err="1">
                <a:hlinkClick r:id="rId2"/>
              </a:rPr>
              <a:t>shaderlibrary</a:t>
            </a:r>
            <a:r>
              <a:rPr lang="hr-HR" u="sng" dirty="0">
                <a:hlinkClick r:id="rId2"/>
              </a:rPr>
              <a:t>/</a:t>
            </a:r>
            <a:r>
              <a:rPr lang="hr-HR" u="sng" dirty="0" err="1">
                <a:hlinkClick r:id="rId2"/>
              </a:rPr>
              <a:t>webpages</a:t>
            </a:r>
            <a:r>
              <a:rPr lang="hr-HR" u="sng" dirty="0">
                <a:hlinkClick r:id="rId2"/>
              </a:rPr>
              <a:t>/</a:t>
            </a:r>
            <a:r>
              <a:rPr lang="hr-HR" u="sng" dirty="0" err="1">
                <a:hlinkClick r:id="rId2"/>
              </a:rPr>
              <a:t>shader</a:t>
            </a:r>
            <a:r>
              <a:rPr lang="hr-HR" u="sng" dirty="0">
                <a:hlinkClick r:id="rId2"/>
              </a:rPr>
              <a:t>_</a:t>
            </a:r>
            <a:r>
              <a:rPr lang="hr-HR" u="sng" dirty="0" err="1">
                <a:hlinkClick r:id="rId2"/>
              </a:rPr>
              <a:t>library.html</a:t>
            </a:r>
            <a:endParaRPr lang="hr-HR" dirty="0"/>
          </a:p>
          <a:p>
            <a:r>
              <a:rPr lang="hr-HR" u="sng" dirty="0">
                <a:hlinkClick r:id="rId3"/>
              </a:rPr>
              <a:t>http://msdn.microsoft.com/</a:t>
            </a:r>
            <a:r>
              <a:rPr lang="hr-HR" u="sng" dirty="0" err="1">
                <a:hlinkClick r:id="rId3"/>
              </a:rPr>
              <a:t>en</a:t>
            </a:r>
            <a:r>
              <a:rPr lang="hr-HR" u="sng" dirty="0">
                <a:hlinkClick r:id="rId3"/>
              </a:rPr>
              <a:t>-</a:t>
            </a:r>
            <a:r>
              <a:rPr lang="hr-HR" u="sng" dirty="0" err="1">
                <a:hlinkClick r:id="rId3"/>
              </a:rPr>
              <a:t>us</a:t>
            </a:r>
            <a:r>
              <a:rPr lang="hr-HR" u="sng" dirty="0">
                <a:hlinkClick r:id="rId3"/>
              </a:rPr>
              <a:t>/</a:t>
            </a:r>
            <a:r>
              <a:rPr lang="hr-HR" u="sng" dirty="0" err="1">
                <a:hlinkClick r:id="rId3"/>
              </a:rPr>
              <a:t>library</a:t>
            </a:r>
            <a:r>
              <a:rPr lang="hr-HR" u="sng" dirty="0">
                <a:hlinkClick r:id="rId3"/>
              </a:rPr>
              <a:t>/ff471376%28v=vs.85%29.aspx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Literatura (4/4)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00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(2/9)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2" y="2348880"/>
            <a:ext cx="80486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2. </a:t>
            </a:r>
            <a:r>
              <a:rPr lang="it-IT" dirty="0" err="1"/>
              <a:t>generacija</a:t>
            </a:r>
            <a:r>
              <a:rPr lang="it-IT" dirty="0"/>
              <a:t> </a:t>
            </a:r>
            <a:r>
              <a:rPr lang="it-IT" dirty="0" err="1"/>
              <a:t>grafičkih</a:t>
            </a:r>
            <a:r>
              <a:rPr lang="it-IT" dirty="0"/>
              <a:t> </a:t>
            </a:r>
            <a:r>
              <a:rPr lang="it-IT" dirty="0" err="1"/>
              <a:t>kartica</a:t>
            </a:r>
            <a:r>
              <a:rPr lang="it-IT" dirty="0"/>
              <a:t> sa 3D </a:t>
            </a:r>
            <a:r>
              <a:rPr lang="it-IT" dirty="0" err="1"/>
              <a:t>mogućnostima</a:t>
            </a:r>
            <a:r>
              <a:rPr lang="it-IT" dirty="0"/>
              <a:t> (1998. </a:t>
            </a:r>
            <a:r>
              <a:rPr lang="it-IT" dirty="0" err="1"/>
              <a:t>godina</a:t>
            </a:r>
            <a:r>
              <a:rPr lang="it-IT" dirty="0" smtClean="0"/>
              <a:t>)</a:t>
            </a:r>
            <a:endParaRPr lang="hr-HR" dirty="0" smtClean="0"/>
          </a:p>
          <a:p>
            <a:pPr lvl="1"/>
            <a:r>
              <a:rPr lang="hr-HR" dirty="0"/>
              <a:t>Omogućuju transformacije </a:t>
            </a:r>
            <a:r>
              <a:rPr lang="hr-HR" dirty="0" err="1"/>
              <a:t>verteksa</a:t>
            </a:r>
            <a:r>
              <a:rPr lang="hr-HR" dirty="0"/>
              <a:t> i kalkulacije svijetla</a:t>
            </a:r>
          </a:p>
          <a:p>
            <a:pPr lvl="1"/>
            <a:r>
              <a:rPr lang="hr-HR" dirty="0"/>
              <a:t>Omogućuju miješanje </a:t>
            </a:r>
            <a:r>
              <a:rPr lang="hr-HR" dirty="0" smtClean="0"/>
              <a:t>tekstura</a:t>
            </a:r>
          </a:p>
          <a:p>
            <a:pPr lvl="1"/>
            <a:r>
              <a:rPr lang="hr-HR" dirty="0" err="1"/>
              <a:t>GeForce</a:t>
            </a:r>
            <a:r>
              <a:rPr lang="hr-HR" dirty="0"/>
              <a:t> </a:t>
            </a:r>
            <a:r>
              <a:rPr lang="hr-HR" dirty="0" smtClean="0"/>
              <a:t>256</a:t>
            </a:r>
          </a:p>
          <a:p>
            <a:pPr lvl="1"/>
            <a:endParaRPr lang="hr-HR" dirty="0"/>
          </a:p>
          <a:p>
            <a:endParaRPr lang="hr-HR" dirty="0" smtClean="0"/>
          </a:p>
          <a:p>
            <a:pPr marL="109537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(3/9)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56363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4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(4/9)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" y="2492896"/>
            <a:ext cx="853380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5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3. generacija grafičkih kartica sa 3D mogućnostima (2001. godina)</a:t>
            </a:r>
          </a:p>
          <a:p>
            <a:pPr lvl="1"/>
            <a:r>
              <a:rPr lang="hr-HR" dirty="0"/>
              <a:t>Pružaju limitirane mogućnosti programiranja </a:t>
            </a:r>
            <a:r>
              <a:rPr lang="hr-HR" dirty="0" err="1"/>
              <a:t>verteks</a:t>
            </a:r>
            <a:r>
              <a:rPr lang="hr-HR" dirty="0"/>
              <a:t> </a:t>
            </a:r>
            <a:r>
              <a:rPr lang="hr-HR" dirty="0" smtClean="0"/>
              <a:t>cjevovoda</a:t>
            </a:r>
            <a:endParaRPr lang="hr-HR" dirty="0"/>
          </a:p>
          <a:p>
            <a:pPr lvl="1"/>
            <a:r>
              <a:rPr lang="hr-HR" dirty="0" smtClean="0"/>
              <a:t>GeForce3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(5/9)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293096"/>
            <a:ext cx="265536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3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(6/9)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1" y="2276872"/>
            <a:ext cx="721904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58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4. generacija grafičkih kartica sa 3D mogućnostima (2002. godina)</a:t>
            </a:r>
          </a:p>
          <a:p>
            <a:pPr lvl="1"/>
            <a:r>
              <a:rPr lang="hr-HR" dirty="0"/>
              <a:t>1. generacija koja je se u potpunosti može </a:t>
            </a:r>
            <a:r>
              <a:rPr lang="hr-HR" dirty="0" smtClean="0"/>
              <a:t>programirati</a:t>
            </a:r>
          </a:p>
          <a:p>
            <a:pPr lvl="1"/>
            <a:r>
              <a:rPr lang="hr-HR" dirty="0" err="1" smtClean="0"/>
              <a:t>GeForce</a:t>
            </a:r>
            <a:r>
              <a:rPr lang="hr-HR" dirty="0" smtClean="0"/>
              <a:t> FX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(7/9)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51192"/>
            <a:ext cx="3125261" cy="23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43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sporedba web pretraživača postavljanje upita, prikaz rezultat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Usporedba web pretraživača postavljanje upita, prikaz rezultata</Template>
  <TotalTime>403</TotalTime>
  <Words>683</Words>
  <Application>Microsoft Office PowerPoint</Application>
  <PresentationFormat>On-screen Show (4:3)</PresentationFormat>
  <Paragraphs>174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Usporedba web pretraživača postavljanje upita, prikaz rezultata</vt:lpstr>
      <vt:lpstr>SVEUČILIŠTE U ZAGREBU FAKULTET ORGANIZACIJE I INFORMATIKE VARAŽDIN</vt:lpstr>
      <vt:lpstr>SADRŽAJ:</vt:lpstr>
      <vt:lpstr>Uvod (1/9)</vt:lpstr>
      <vt:lpstr>Uvod (2/9)</vt:lpstr>
      <vt:lpstr>Uvod (3/9)</vt:lpstr>
      <vt:lpstr>Uvod (4/9)</vt:lpstr>
      <vt:lpstr>Uvod (5/9)</vt:lpstr>
      <vt:lpstr>Uvod (6/9)</vt:lpstr>
      <vt:lpstr>Uvod (7/9)</vt:lpstr>
      <vt:lpstr>Uvod (8/9)</vt:lpstr>
      <vt:lpstr>Uvod (9/9)</vt:lpstr>
      <vt:lpstr>HLSL</vt:lpstr>
      <vt:lpstr>Vrste</vt:lpstr>
      <vt:lpstr>Geometry shader (1/2)</vt:lpstr>
      <vt:lpstr>Geometry shader (2/2)</vt:lpstr>
      <vt:lpstr>Vertex shader</vt:lpstr>
      <vt:lpstr>Verzije</vt:lpstr>
      <vt:lpstr>Glavna funkcija</vt:lpstr>
      <vt:lpstr>Primjene (1/2)</vt:lpstr>
      <vt:lpstr>Primjene (2/2)</vt:lpstr>
      <vt:lpstr>PowerPoint Presentation</vt:lpstr>
      <vt:lpstr>Piksel shader</vt:lpstr>
      <vt:lpstr>Primjene</vt:lpstr>
      <vt:lpstr>Verzije</vt:lpstr>
      <vt:lpstr>Struktura (1/5)</vt:lpstr>
      <vt:lpstr>Struktura (2/5)</vt:lpstr>
      <vt:lpstr>Struktura (3/5)</vt:lpstr>
      <vt:lpstr>Struktura (4/5)</vt:lpstr>
      <vt:lpstr>Struktura (5/5)</vt:lpstr>
      <vt:lpstr>Semantika (1/2)</vt:lpstr>
      <vt:lpstr>Semantika (2/2)</vt:lpstr>
      <vt:lpstr>Funkcije</vt:lpstr>
      <vt:lpstr>Literatura (1/4)</vt:lpstr>
      <vt:lpstr>Literatura (2/4)</vt:lpstr>
      <vt:lpstr>Literatura (3/4)</vt:lpstr>
      <vt:lpstr>Literatura (4/4)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SVEUČILIŠTE U ZAGREBU FAKULTET ORGANIZACIJE I INFORMATIKE VARAŽDIN</dc:title>
  <dc:creator>Bernard</dc:creator>
  <cp:lastModifiedBy>Bernard</cp:lastModifiedBy>
  <cp:revision>77</cp:revision>
  <dcterms:created xsi:type="dcterms:W3CDTF">2011-11-16T21:24:48Z</dcterms:created>
  <dcterms:modified xsi:type="dcterms:W3CDTF">2012-01-23T10:44:24Z</dcterms:modified>
</cp:coreProperties>
</file>